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6" r:id="rId4"/>
    <p:sldId id="260" r:id="rId5"/>
    <p:sldId id="261" r:id="rId6"/>
    <p:sldId id="262" r:id="rId7"/>
    <p:sldId id="263" r:id="rId8"/>
    <p:sldId id="265" r:id="rId9"/>
    <p:sldId id="268" r:id="rId10"/>
    <p:sldId id="267" r:id="rId11"/>
    <p:sldId id="269" r:id="rId12"/>
    <p:sldId id="271" r:id="rId13"/>
    <p:sldId id="272" r:id="rId14"/>
    <p:sldId id="275" r:id="rId15"/>
    <p:sldId id="274" r:id="rId16"/>
    <p:sldId id="279" r:id="rId17"/>
    <p:sldId id="280" r:id="rId18"/>
    <p:sldId id="281" r:id="rId19"/>
    <p:sldId id="282" r:id="rId20"/>
    <p:sldId id="273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E030713F-220E-A044-BD7B-601B75D05D55}">
          <p14:sldIdLst>
            <p14:sldId id="256"/>
            <p14:sldId id="257"/>
          </p14:sldIdLst>
        </p14:section>
        <p14:section name="History: J-Track 3D" id="{F3336D60-4EF1-F64A-BCB6-8C7D8D3D66E5}">
          <p14:sldIdLst>
            <p14:sldId id="266"/>
            <p14:sldId id="260"/>
            <p14:sldId id="261"/>
            <p14:sldId id="262"/>
            <p14:sldId id="263"/>
          </p14:sldIdLst>
        </p14:section>
        <p14:section name="Implementation" id="{D92F65C5-8055-7A4A-BFA6-45D683874439}">
          <p14:sldIdLst>
            <p14:sldId id="265"/>
            <p14:sldId id="268"/>
            <p14:sldId id="267"/>
            <p14:sldId id="269"/>
            <p14:sldId id="271"/>
            <p14:sldId id="272"/>
            <p14:sldId id="275"/>
          </p14:sldIdLst>
        </p14:section>
        <p14:section name="iSat" id="{8D062196-7AAF-C44C-84C0-789F48B43BC4}">
          <p14:sldIdLst>
            <p14:sldId id="274"/>
            <p14:sldId id="279"/>
            <p14:sldId id="280"/>
            <p14:sldId id="281"/>
            <p14:sldId id="282"/>
          </p14:sldIdLst>
        </p14:section>
        <p14:section name="Closing" id="{0CDA4949-DAE5-6245-BA14-99E32B7C6778}">
          <p14:sldIdLst>
            <p14:sldId id="273"/>
            <p14:sldId id="276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F6"/>
    <a:srgbClr val="7C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6" autoAdjust="0"/>
    <p:restoredTop sz="90879" autoAdjust="0"/>
  </p:normalViewPr>
  <p:slideViewPr>
    <p:cSldViewPr snapToGrid="0" snapToObjects="1">
      <p:cViewPr varScale="1">
        <p:scale>
          <a:sx n="174" d="100"/>
          <a:sy n="174" d="100"/>
        </p:scale>
        <p:origin x="-112" y="-1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Language</a:t>
            </a:r>
            <a:r>
              <a:rPr lang="en-US" baseline="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Speed relative to Optimized C+</a:t>
            </a:r>
            <a:r>
              <a:rPr lang="en-US" baseline="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+ (bigger is better)</a:t>
            </a:r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c:rich>
      </c:tx>
      <c:layout>
        <c:manualLayout>
          <c:xMode val="edge"/>
          <c:yMode val="edge"/>
          <c:x val="0.135479610187615"/>
          <c:y val="0.0"/>
        </c:manualLayout>
      </c:layout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Pt>
            <c:idx val="3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</c:spPr>
          </c:dPt>
          <c:cat>
            <c:strRef>
              <c:f>Sheet1!$A$1:$A$9</c:f>
              <c:strCache>
                <c:ptCount val="8"/>
                <c:pt idx="0">
                  <c:v>C++: optimized</c:v>
                </c:pt>
                <c:pt idx="1">
                  <c:v>Java: non-std lib</c:v>
                </c:pt>
                <c:pt idx="2">
                  <c:v>C++: unoptimized</c:v>
                </c:pt>
                <c:pt idx="3">
                  <c:v>JavaScript</c:v>
                </c:pt>
                <c:pt idx="4">
                  <c:v>Java</c:v>
                </c:pt>
                <c:pt idx="5">
                  <c:v>Python</c:v>
                </c:pt>
                <c:pt idx="6">
                  <c:v>Perl</c:v>
                </c:pt>
                <c:pt idx="7">
                  <c:v>PHP 5.3</c:v>
                </c:pt>
              </c:strCache>
            </c:strRef>
          </c:cat>
          <c:val>
            <c:numRef>
              <c:f>Sheet1!$E$1:$E$9</c:f>
              <c:numCache>
                <c:formatCode>General</c:formatCode>
                <c:ptCount val="9"/>
                <c:pt idx="0">
                  <c:v>1.0</c:v>
                </c:pt>
                <c:pt idx="1">
                  <c:v>0.657935285053929</c:v>
                </c:pt>
                <c:pt idx="2">
                  <c:v>0.503537735849057</c:v>
                </c:pt>
                <c:pt idx="3">
                  <c:v>0.370338248048569</c:v>
                </c:pt>
                <c:pt idx="4">
                  <c:v>0.196028922300011</c:v>
                </c:pt>
                <c:pt idx="5">
                  <c:v>0.126922791112432</c:v>
                </c:pt>
                <c:pt idx="6">
                  <c:v>0.040889612410524</c:v>
                </c:pt>
                <c:pt idx="7">
                  <c:v>0.0179815972880214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121021400"/>
        <c:axId val="2121023224"/>
      </c:barChart>
      <c:catAx>
        <c:axId val="2121021400"/>
        <c:scaling>
          <c:orientation val="minMax"/>
        </c:scaling>
        <c:delete val="0"/>
        <c:axPos val="l"/>
        <c:majorTickMark val="none"/>
        <c:minorTickMark val="none"/>
        <c:tickLblPos val="nextTo"/>
        <c:crossAx val="2121023224"/>
        <c:crosses val="autoZero"/>
        <c:auto val="1"/>
        <c:lblAlgn val="ctr"/>
        <c:lblOffset val="100"/>
        <c:noMultiLvlLbl val="0"/>
      </c:catAx>
      <c:valAx>
        <c:axId val="2121023224"/>
        <c:scaling>
          <c:orientation val="minMax"/>
        </c:scaling>
        <c:delete val="0"/>
        <c:axPos val="b"/>
        <c:majorGridlines/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crossAx val="212102140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jpe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575B8-E12B-1847-B37F-DC394E9E670F}" type="datetimeFigureOut">
              <a:rPr lang="en-US" smtClean="0"/>
              <a:t>2/25/13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2871A-7D4A-9242-9422-A52825274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35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Relationship Id="rId3" Type="http://schemas.openxmlformats.org/officeDocument/2006/relationships/hyperlink" Target="http://blog.famzah.net/2010/07/01/cpp-vs-python-vs-perl-vs-php-performance-benchmark/" TargetMode="Externa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Browser-based calculations and 3D visualization.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51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math is hard.</a:t>
            </a:r>
          </a:p>
          <a:p>
            <a:r>
              <a:rPr lang="en-US" dirty="0" smtClean="0"/>
              <a:t>The</a:t>
            </a:r>
            <a:r>
              <a:rPr lang="en-US" baseline="0" dirty="0" smtClean="0"/>
              <a:t> SGP </a:t>
            </a:r>
            <a:r>
              <a:rPr lang="en-US" dirty="0" smtClean="0"/>
              <a:t>code</a:t>
            </a:r>
            <a:r>
              <a:rPr lang="en-US" baseline="0" dirty="0" smtClean="0"/>
              <a:t> is dense.</a:t>
            </a:r>
          </a:p>
          <a:p>
            <a:r>
              <a:rPr lang="en-US" baseline="0" dirty="0" smtClean="0"/>
              <a:t>We could do calculations on server and stream to browsers, but…</a:t>
            </a:r>
          </a:p>
          <a:p>
            <a:r>
              <a:rPr lang="en-US" baseline="0" dirty="0" smtClean="0"/>
              <a:t>if we have 1000 satellites and a million browsers, we’re going to crush the server.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84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Can we do it in the Browser itself?</a:t>
            </a:r>
          </a:p>
          <a:p>
            <a:r>
              <a:rPr lang="en-US" baseline="0" dirty="0" smtClean="0"/>
              <a:t>JavaScript turns out to be pretty fast.</a:t>
            </a:r>
          </a:p>
          <a:p>
            <a:r>
              <a:rPr lang="en-US" baseline="0" dirty="0" smtClean="0"/>
              <a:t>Graph based on</a:t>
            </a:r>
            <a:r>
              <a:rPr 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 http://blog.famzah.net/2010/07/01/cpp-vs-python-vs-perl-vs-php-performance-benchmark/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79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translated the SGP algorithm from a MATLAB implementation</a:t>
            </a:r>
            <a:r>
              <a:rPr lang="en-US" baseline="0" dirty="0" smtClean="0"/>
              <a:t> </a:t>
            </a:r>
            <a:r>
              <a:rPr lang="en-US" dirty="0" smtClean="0"/>
              <a:t>to JavaScript.</a:t>
            </a:r>
          </a:p>
          <a:p>
            <a:r>
              <a:rPr lang="en-US" dirty="0" smtClean="0"/>
              <a:t>Performances of end-to-end</a:t>
            </a:r>
            <a:r>
              <a:rPr lang="en-US" baseline="0" dirty="0" smtClean="0"/>
              <a:t> tests was surprisingly good.</a:t>
            </a:r>
          </a:p>
          <a:p>
            <a:r>
              <a:rPr lang="en-US" baseline="0" dirty="0" smtClean="0"/>
              <a:t>Hopefully good enough.</a:t>
            </a:r>
          </a:p>
          <a:p>
            <a:r>
              <a:rPr lang="en-US" baseline="0" dirty="0" smtClean="0"/>
              <a:t>We can now calculate the position of satellites from the TLEs.</a:t>
            </a:r>
          </a:p>
          <a:p>
            <a:r>
              <a:rPr lang="en-US" dirty="0" smtClean="0"/>
              <a:t>(Safari on 3-year old MacBook Pro running almost 60,000 </a:t>
            </a:r>
            <a:r>
              <a:rPr lang="en-US" dirty="0" err="1" smtClean="0"/>
              <a:t>Qunit</a:t>
            </a:r>
            <a:r>
              <a:rPr lang="en-US" baseline="0" dirty="0" smtClean="0"/>
              <a:t> tests exercising all the math.)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3505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the positions, but how do we display them to users?</a:t>
            </a:r>
          </a:p>
          <a:p>
            <a:r>
              <a:rPr lang="en-US" dirty="0" smtClean="0"/>
              <a:t>At</a:t>
            </a:r>
            <a:r>
              <a:rPr lang="en-US" baseline="0" dirty="0" smtClean="0"/>
              <a:t> </a:t>
            </a:r>
            <a:r>
              <a:rPr lang="en-US" dirty="0" smtClean="0"/>
              <a:t>last</a:t>
            </a:r>
            <a:r>
              <a:rPr lang="en-US" baseline="0" dirty="0" smtClean="0"/>
              <a:t> year’s NASA Open Source Summit, I ran into some folks from AGI who told me about work they were doing in satellite visualization. I</a:t>
            </a:r>
          </a:p>
          <a:p>
            <a:r>
              <a:rPr lang="en-US" baseline="0" dirty="0" smtClean="0"/>
              <a:t>All JavaScript, using WebGL, running in the browser – perfect.</a:t>
            </a:r>
          </a:p>
          <a:p>
            <a:r>
              <a:rPr lang="en-US" baseline="0" dirty="0" smtClean="0"/>
              <a:t>It’s open source, hosted in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, and actively developed – currently at Beta 13.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15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it run in all browser?</a:t>
            </a:r>
          </a:p>
          <a:p>
            <a:r>
              <a:rPr lang="en-US" dirty="0" smtClean="0"/>
              <a:t>Depends on WebGL support. </a:t>
            </a:r>
          </a:p>
          <a:p>
            <a:r>
              <a:rPr lang="en-US" dirty="0" smtClean="0"/>
              <a:t>Older hardware may</a:t>
            </a:r>
            <a:r>
              <a:rPr lang="en-US" baseline="0" dirty="0" smtClean="0"/>
              <a:t> not support it either (my 3-year old Android phone doesn’t)</a:t>
            </a:r>
          </a:p>
          <a:p>
            <a:r>
              <a:rPr lang="en-US" baseline="0" dirty="0" smtClean="0"/>
              <a:t>Some hardware has driver issues: </a:t>
            </a:r>
            <a:r>
              <a:rPr lang="en-US" baseline="0" dirty="0" err="1" smtClean="0"/>
              <a:t>MacAir</a:t>
            </a:r>
            <a:r>
              <a:rPr lang="en-US" baseline="0" dirty="0" smtClean="0"/>
              <a:t> doesn’t show the star-field.</a:t>
            </a:r>
          </a:p>
          <a:p>
            <a:r>
              <a:rPr lang="en-US" baseline="0" dirty="0" smtClean="0"/>
              <a:t>Support is improving – aim for the future rather than the past.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29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just using screencasts</a:t>
            </a:r>
            <a:r>
              <a:rPr lang="en-US" baseline="0" dirty="0" smtClean="0"/>
              <a:t> here to show some of the interactivity.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Try it yourself!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(QR code from phone</a:t>
            </a:r>
            <a:r>
              <a:rPr lang="en-US" baseline="0" dirty="0" smtClean="0"/>
              <a:t>: phone may not run app well, try it on a desktop)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212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Reset:</a:t>
            </a:r>
            <a:r>
              <a:rPr lang="en-US" baseline="0" dirty="0" smtClean="0"/>
              <a:t> fix orientation, centers on your geolocation.</a:t>
            </a:r>
          </a:p>
          <a:p>
            <a:r>
              <a:rPr lang="en-US" dirty="0" smtClean="0"/>
              <a:t>Info: on basic usage.</a:t>
            </a:r>
          </a:p>
          <a:p>
            <a:r>
              <a:rPr lang="en-US" dirty="0" smtClean="0"/>
              <a:t>Zoom out: show outlier satellites.</a:t>
            </a:r>
          </a:p>
          <a:p>
            <a:r>
              <a:rPr lang="en-US" dirty="0" smtClean="0"/>
              <a:t>Rotate: show 3D with stars (looks great on full-screen)</a:t>
            </a:r>
          </a:p>
          <a:p>
            <a:r>
              <a:rPr lang="en-US" dirty="0" smtClean="0"/>
              <a:t>Zoom in: show satellite flying over land in real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3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Hover: show name</a:t>
            </a:r>
          </a:p>
          <a:p>
            <a:r>
              <a:rPr lang="en-US" dirty="0" smtClean="0"/>
              <a:t>Click: center on satellite; shows orbits, rotate</a:t>
            </a:r>
            <a:r>
              <a:rPr lang="en-US" baseline="0" dirty="0" smtClean="0"/>
              <a:t> to view.</a:t>
            </a:r>
          </a:p>
          <a:p>
            <a:r>
              <a:rPr lang="en-US" dirty="0" smtClean="0"/>
              <a:t>Location pane; links to</a:t>
            </a:r>
            <a:r>
              <a:rPr lang="en-US" baseline="0" dirty="0" smtClean="0"/>
              <a:t> Science, NSSDC.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442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r>
              <a:rPr lang="en-US" baseline="0" dirty="0" smtClean="0"/>
              <a:t> tile provider: Bing, </a:t>
            </a:r>
            <a:r>
              <a:rPr lang="en-US" baseline="0" dirty="0" err="1" smtClean="0"/>
              <a:t>OpenStreetMap</a:t>
            </a:r>
            <a:r>
              <a:rPr lang="en-US" baseline="0" dirty="0" smtClean="0"/>
              <a:t>, ESRI, flat file for offline; back to ESRI. (pick a satellite to get orbit)</a:t>
            </a:r>
          </a:p>
          <a:p>
            <a:r>
              <a:rPr lang="en-US" baseline="0" dirty="0" smtClean="0"/>
              <a:t>Projection: spherical; flat; “2.5D” flat map with satellites above.</a:t>
            </a:r>
          </a:p>
          <a:p>
            <a:r>
              <a:rPr lang="en-US" baseline="0" dirty="0" smtClean="0"/>
              <a:t>Satellite picker: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NASA Science, POLAR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Geosynchronous, same radius, on Equator, hole over ocean, dense over the Americas.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72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1997 Chinese test of satellite killer destroyed Fengyun-1C.</a:t>
            </a:r>
          </a:p>
          <a:p>
            <a:r>
              <a:rPr lang="en-US" dirty="0" smtClean="0"/>
              <a:t>Over 2000 golf-ball sized pieces of debris, over 150,000</a:t>
            </a:r>
            <a:r>
              <a:rPr lang="en-US" baseline="0" dirty="0" smtClean="0"/>
              <a:t> particles.</a:t>
            </a:r>
          </a:p>
          <a:p>
            <a:r>
              <a:rPr lang="en-US" baseline="0" dirty="0" smtClean="0"/>
              <a:t>All moving in different directions.</a:t>
            </a:r>
          </a:p>
          <a:p>
            <a:r>
              <a:rPr lang="en-US" baseline="0" dirty="0" smtClean="0"/>
              <a:t>Still in orbit, posing a hazard to others.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06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Overview: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Background and history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 it’s built, and why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Demos in action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686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Bad</a:t>
            </a:r>
            <a:r>
              <a:rPr lang="en-US" baseline="0" dirty="0" smtClean="0"/>
              <a:t> location due to coordinate transformations.</a:t>
            </a:r>
          </a:p>
          <a:p>
            <a:r>
              <a:rPr lang="en-US" baseline="0" dirty="0" smtClean="0"/>
              <a:t>Tighter integration with </a:t>
            </a:r>
            <a:r>
              <a:rPr lang="en-US" baseline="0" dirty="0" err="1" smtClean="0"/>
              <a:t>Science.nasa.gov</a:t>
            </a:r>
            <a:r>
              <a:rPr lang="en-US" baseline="0" dirty="0" smtClean="0"/>
              <a:t> and NSSDC.</a:t>
            </a:r>
          </a:p>
          <a:p>
            <a:r>
              <a:rPr lang="en-US" baseline="0" dirty="0" smtClean="0"/>
              <a:t>Clock: x100, x1000 realtime</a:t>
            </a:r>
          </a:p>
          <a:p>
            <a:r>
              <a:rPr lang="en-US" baseline="0" dirty="0" smtClean="0"/>
              <a:t>Better Android support in latest Cesium release.</a:t>
            </a:r>
          </a:p>
          <a:p>
            <a:r>
              <a:rPr lang="en-US" baseline="0" dirty="0" smtClean="0"/>
              <a:t>Touch support for handheld devices.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979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Team who helped build </a:t>
            </a:r>
            <a:r>
              <a:rPr lang="en-US" baseline="0" dirty="0" smtClean="0"/>
              <a:t>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Cesium community for virtual globe engine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SMD and NASA for supporting the development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SXSW for letting me debut it here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1990s, Patrick Meyer at NASA MSFC was working</a:t>
            </a:r>
            <a:r>
              <a:rPr lang="en-US" baseline="0" dirty="0" smtClean="0"/>
              <a:t> on Fortran and Java code to track satellites.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www.nasasolutions.com</a:t>
            </a:r>
            <a:r>
              <a:rPr lang="en-US" baseline="0" dirty="0" smtClean="0"/>
              <a:t>/software-catalog/MFS-32013-1-J-Track.php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58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1997: J-Track, </a:t>
            </a:r>
          </a:p>
          <a:p>
            <a:r>
              <a:rPr lang="en-US" dirty="0" smtClean="0"/>
              <a:t>1998: J-Track 3D.</a:t>
            </a:r>
            <a:r>
              <a:rPr lang="en-US" baseline="0" dirty="0" smtClean="0"/>
              <a:t> It required a 166 MHz CPU</a:t>
            </a:r>
          </a:p>
          <a:p>
            <a:r>
              <a:rPr lang="en-US" baseline="0" dirty="0" smtClean="0"/>
              <a:t>Implemented as a Java applet, run by the browser (not on the server)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00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MSFC’s </a:t>
            </a:r>
            <a:r>
              <a:rPr lang="en-US" dirty="0" err="1" smtClean="0"/>
              <a:t>Science@NASA</a:t>
            </a:r>
            <a:r>
              <a:rPr lang="en-US" dirty="0" smtClean="0"/>
              <a:t> which hosted J-Track</a:t>
            </a:r>
            <a:r>
              <a:rPr lang="en-US" baseline="0" dirty="0" smtClean="0"/>
              <a:t> 3D ran out of funding</a:t>
            </a:r>
          </a:p>
          <a:p>
            <a:r>
              <a:rPr lang="en-US" dirty="0" smtClean="0"/>
              <a:t>April 2010 merged content</a:t>
            </a:r>
            <a:r>
              <a:rPr lang="en-US" baseline="0" dirty="0" smtClean="0"/>
              <a:t> into HQ’s NASAscience site: over 10 years of stories.</a:t>
            </a:r>
          </a:p>
          <a:p>
            <a:r>
              <a:rPr lang="en-US" baseline="0" dirty="0" smtClean="0"/>
              <a:t>We lost the applet’s Java .class so J-Track 3D stopped.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1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“Not Found” for J-Track was our biggest error in our</a:t>
            </a:r>
            <a:r>
              <a:rPr lang="en-US" baseline="0" dirty="0" smtClean="0"/>
              <a:t> web logs, by far.  </a:t>
            </a:r>
          </a:p>
          <a:p>
            <a:r>
              <a:rPr lang="en-US" baseline="0" dirty="0" smtClean="0"/>
              <a:t>We never realized how popular it was. </a:t>
            </a:r>
          </a:p>
          <a:p>
            <a:r>
              <a:rPr lang="en-US" baseline="0" dirty="0" smtClean="0"/>
              <a:t>Found Java .class files on the </a:t>
            </a:r>
            <a:r>
              <a:rPr lang="en-US" baseline="0" dirty="0" err="1" smtClean="0"/>
              <a:t>Wayback</a:t>
            </a:r>
            <a:r>
              <a:rPr lang="en-US" baseline="0" dirty="0" smtClean="0"/>
              <a:t> Machine, decompiled it, got it working.</a:t>
            </a:r>
          </a:p>
          <a:p>
            <a:r>
              <a:rPr lang="en-US" baseline="0" dirty="0" smtClean="0"/>
              <a:t>Tracked down Patrick Meyer and get the original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13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32second screen cast of J-Track</a:t>
            </a:r>
            <a:r>
              <a:rPr lang="en-US" baseline="0" dirty="0" smtClean="0"/>
              <a:t> 3D and the POLAR satellite.</a:t>
            </a:r>
          </a:p>
          <a:p>
            <a:r>
              <a:rPr lang="en-US" baseline="0" dirty="0" smtClean="0"/>
              <a:t>100x Realtime.</a:t>
            </a:r>
          </a:p>
          <a:p>
            <a:r>
              <a:rPr lang="en-US" baseline="0" dirty="0" smtClean="0"/>
              <a:t>Cool it’s running again, runs fast on today’s hardware. </a:t>
            </a:r>
          </a:p>
          <a:p>
            <a:r>
              <a:rPr lang="en-US" baseline="0" dirty="0" smtClean="0"/>
              <a:t>Instead of improving the old Java code, we decided to implement using modern approaches.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49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Java</a:t>
            </a:r>
            <a:r>
              <a:rPr lang="en-US" baseline="0" dirty="0" smtClean="0"/>
              <a:t> on the client side is getting less and less useful. </a:t>
            </a:r>
          </a:p>
          <a:p>
            <a:r>
              <a:rPr lang="en-US" baseline="0" dirty="0" smtClean="0"/>
              <a:t>Vendor support is waning.  </a:t>
            </a:r>
          </a:p>
          <a:p>
            <a:r>
              <a:rPr lang="en-US" baseline="0" dirty="0" smtClean="0"/>
              <a:t>Security threats are increasing.   </a:t>
            </a:r>
          </a:p>
          <a:p>
            <a:r>
              <a:rPr lang="en-US" baseline="0" dirty="0" smtClean="0"/>
              <a:t>How can we re-implement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59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SGPs predict the effect of the Earth,</a:t>
            </a:r>
            <a:r>
              <a:rPr lang="en-US" baseline="0" dirty="0" smtClean="0"/>
              <a:t> Sun and Moon on satellite orbits.  </a:t>
            </a:r>
            <a:br>
              <a:rPr lang="en-US" baseline="0" dirty="0" smtClean="0"/>
            </a:br>
            <a:r>
              <a:rPr lang="en-US" dirty="0" smtClean="0"/>
              <a:t>TLE examples: Red: name;</a:t>
            </a:r>
            <a:r>
              <a:rPr lang="en-US" baseline="0" dirty="0" smtClean="0"/>
              <a:t> blue: satellite number, green: international designator (</a:t>
            </a:r>
            <a:r>
              <a:rPr lang="en-US" baseline="0" dirty="0" err="1" smtClean="0"/>
              <a:t>YY+Number+Fragment</a:t>
            </a:r>
            <a:r>
              <a:rPr lang="en-US" baseline="0" dirty="0" smtClean="0"/>
              <a:t>); yellow: year; orange: day last sighted. </a:t>
            </a:r>
            <a:br>
              <a:rPr lang="en-US" baseline="0" dirty="0" smtClean="0"/>
            </a:br>
            <a:r>
              <a:rPr lang="en-US" baseline="0" dirty="0" smtClean="0"/>
              <a:t>The rest are parameters of the orbit, for example, pink indicates revolutions per 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E2871A-7D4A-9242-9422-A528252740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44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XSW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8F5D9-85B4-9848-9653-6F3624A7AFB6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F5B0E-DE2D-7140-8C54-FA8F75A8A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emf"/><Relationship Id="rId5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20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21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22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9.xml"/><Relationship Id="rId5" Type="http://schemas.openxmlformats.org/officeDocument/2006/relationships/image" Target="../media/image23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43246" y="36212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2400" dirty="0" smtClean="0">
                <a:solidFill>
                  <a:srgbClr val="7CFF00"/>
                </a:solidFill>
              </a:rPr>
              <a:t>NASA Science Mission Directorate</a:t>
            </a:r>
          </a:p>
          <a:p>
            <a:pPr algn="r"/>
            <a:r>
              <a:rPr lang="en-US" sz="2400" dirty="0" err="1">
                <a:solidFill>
                  <a:srgbClr val="7CFF00"/>
                </a:solidFill>
              </a:rPr>
              <a:t>c</a:t>
            </a:r>
            <a:r>
              <a:rPr lang="en-US" sz="2400" dirty="0" err="1" smtClean="0">
                <a:solidFill>
                  <a:srgbClr val="7CFF00"/>
                </a:solidFill>
              </a:rPr>
              <a:t>hris.shenton@nasa.gov</a:t>
            </a:r>
            <a:endParaRPr lang="en-US" sz="2400" dirty="0" smtClean="0">
              <a:solidFill>
                <a:srgbClr val="7CFF00"/>
              </a:solidFill>
            </a:endParaRPr>
          </a:p>
        </p:txBody>
      </p:sp>
      <p:pic>
        <p:nvPicPr>
          <p:cNvPr id="5" name="Picture 4" descr="Tit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047750"/>
            <a:ext cx="8813800" cy="952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0200" y="36212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7CFF00"/>
                </a:solidFill>
              </a:rPr>
              <a:t>Chris Shenton</a:t>
            </a:r>
          </a:p>
          <a:p>
            <a:r>
              <a:rPr lang="en-US" sz="2400" dirty="0" smtClean="0">
                <a:solidFill>
                  <a:srgbClr val="7CFF00"/>
                </a:solidFill>
              </a:rPr>
              <a:t>@shentonfreude</a:t>
            </a:r>
          </a:p>
        </p:txBody>
      </p:sp>
    </p:spTree>
    <p:extLst>
      <p:ext uri="{BB962C8B-B14F-4D97-AF65-F5344CB8AC3E}">
        <p14:creationId xmlns:p14="http://schemas.microsoft.com/office/powerpoint/2010/main" val="3402409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Math’s hard, let’s go shopping!</a:t>
            </a:r>
            <a:endParaRPr lang="en-US" dirty="0"/>
          </a:p>
        </p:txBody>
      </p:sp>
      <p:pic>
        <p:nvPicPr>
          <p:cNvPr id="3" name="Picture 2" descr="Orbital Mechanics for Dumm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089" y="1225382"/>
            <a:ext cx="3037654" cy="38089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" y="1225382"/>
            <a:ext cx="3081079" cy="3808971"/>
          </a:xfrm>
          <a:prstGeom prst="rect">
            <a:avLst/>
          </a:prstGeom>
        </p:spPr>
      </p:pic>
      <p:pic>
        <p:nvPicPr>
          <p:cNvPr id="8" name="Picture 7" descr="imgres.jpe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737" y="1652871"/>
            <a:ext cx="3613502" cy="195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63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1331590"/>
          </a:xfrm>
        </p:spPr>
        <p:txBody>
          <a:bodyPr/>
          <a:lstStyle/>
          <a:p>
            <a:r>
              <a:rPr lang="en-US" dirty="0" smtClean="0"/>
              <a:t>JavaScript is Fast</a:t>
            </a:r>
            <a:br>
              <a:rPr lang="en-US" dirty="0" smtClean="0"/>
            </a:br>
            <a:r>
              <a:rPr lang="en-US" dirty="0" smtClean="0"/>
              <a:t>Fast Enough??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509314"/>
              </p:ext>
            </p:extLst>
          </p:nvPr>
        </p:nvGraphicFramePr>
        <p:xfrm>
          <a:off x="457200" y="1924482"/>
          <a:ext cx="82296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62706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2140863"/>
            <a:ext cx="8229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latin typeface="Courier New"/>
                <a:cs typeface="Courier New"/>
              </a:rPr>
              <a:t>67,000</a:t>
            </a:r>
            <a:br>
              <a:rPr lang="en-US" sz="4800" dirty="0" smtClean="0">
                <a:latin typeface="Courier New"/>
                <a:cs typeface="Courier New"/>
              </a:rPr>
            </a:br>
            <a:r>
              <a:rPr lang="en-US" sz="4800" dirty="0" smtClean="0">
                <a:latin typeface="Courier New"/>
                <a:cs typeface="Courier New"/>
              </a:rPr>
              <a:t>calculations/second</a:t>
            </a:r>
            <a:endParaRPr lang="en-US" sz="4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6434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9012" y="194458"/>
            <a:ext cx="3402305" cy="857250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pic>
        <p:nvPicPr>
          <p:cNvPr id="5" name="Picture 4" descr="index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3228"/>
            <a:ext cx="9144000" cy="2908000"/>
          </a:xfrm>
          <a:prstGeom prst="rect">
            <a:avLst/>
          </a:prstGeom>
        </p:spPr>
      </p:pic>
      <p:pic>
        <p:nvPicPr>
          <p:cNvPr id="6" name="Picture 5" descr="CesiumHeaderLogo.png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707" y="2143228"/>
            <a:ext cx="3315465" cy="100089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49714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Compatibility: WebGL, JavaScript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254564"/>
              </p:ext>
            </p:extLst>
          </p:nvPr>
        </p:nvGraphicFramePr>
        <p:xfrm>
          <a:off x="457200" y="1389129"/>
          <a:ext cx="8229600" cy="2684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5989"/>
                <a:gridCol w="2083537"/>
                <a:gridCol w="3210074"/>
              </a:tblGrid>
              <a:tr h="638389">
                <a:tc>
                  <a:txBody>
                    <a:bodyPr/>
                    <a:lstStyle/>
                    <a:p>
                      <a:r>
                        <a:rPr lang="en-US" dirty="0" smtClean="0"/>
                        <a:t>Desktop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Android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iOS</a:t>
                      </a:r>
                      <a:endParaRPr lang="en-US" dirty="0"/>
                    </a:p>
                  </a:txBody>
                  <a:tcPr/>
                </a:tc>
              </a:tr>
              <a:tr h="204634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FireFox</a:t>
                      </a:r>
                      <a:r>
                        <a:rPr lang="en-US" dirty="0" smtClean="0"/>
                        <a:t>: yes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b="1" dirty="0" smtClean="0"/>
                        <a:t>Chrome</a:t>
                      </a:r>
                      <a:r>
                        <a:rPr lang="en-US" dirty="0" smtClean="0"/>
                        <a:t>: yes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b="1" dirty="0" smtClean="0"/>
                        <a:t>Safari</a:t>
                      </a:r>
                      <a:r>
                        <a:rPr lang="en-US" dirty="0" smtClean="0"/>
                        <a:t>: yes, if WebGL enabled</a:t>
                      </a:r>
                    </a:p>
                    <a:p>
                      <a:endParaRPr lang="en-US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IE</a:t>
                      </a:r>
                      <a:r>
                        <a:rPr lang="en-US" dirty="0" smtClean="0"/>
                        <a:t>: yes, with ChromeFrame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FireFox</a:t>
                      </a:r>
                      <a:r>
                        <a:rPr lang="en-US" dirty="0" smtClean="0"/>
                        <a:t>: yes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b="1" dirty="0" smtClean="0"/>
                        <a:t>Chrome</a:t>
                      </a:r>
                      <a:r>
                        <a:rPr lang="en-US" dirty="0" smtClean="0"/>
                        <a:t>: ?</a:t>
                      </a:r>
                    </a:p>
                    <a:p>
                      <a:endParaRPr lang="en-US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Default Browser</a:t>
                      </a:r>
                      <a:r>
                        <a:rPr lang="en-US" dirty="0" smtClean="0"/>
                        <a:t>: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</a:t>
                      </a:r>
                      <a:r>
                        <a:rPr lang="en-US" dirty="0" smtClean="0"/>
                        <a:t>: disabled by Apple</a:t>
                      </a:r>
                    </a:p>
                    <a:p>
                      <a:r>
                        <a:rPr lang="en-US" dirty="0" smtClean="0"/>
                        <a:t>(except for</a:t>
                      </a:r>
                      <a:r>
                        <a:rPr lang="en-US" baseline="0" dirty="0" smtClean="0"/>
                        <a:t> advertising partners)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973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385547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Courier"/>
                <a:cs typeface="Courier"/>
              </a:rPr>
              <a:t>http://</a:t>
            </a:r>
            <a:r>
              <a:rPr lang="en-US" sz="3600" dirty="0" err="1" smtClean="0">
                <a:latin typeface="Courier"/>
                <a:cs typeface="Courier"/>
              </a:rPr>
              <a:t>science.nasa.gov</a:t>
            </a:r>
            <a:r>
              <a:rPr lang="en-US" sz="3600" dirty="0" smtClean="0">
                <a:latin typeface="Courier"/>
                <a:cs typeface="Courier"/>
              </a:rPr>
              <a:t>/iSat</a:t>
            </a:r>
            <a:endParaRPr lang="en-US" sz="3600" dirty="0">
              <a:latin typeface="Courier"/>
              <a:cs typeface="Courier"/>
            </a:endParaRPr>
          </a:p>
        </p:txBody>
      </p:sp>
      <p:pic>
        <p:nvPicPr>
          <p:cNvPr id="6" name="Picture 5" descr="qrcode.1178666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861" y="236158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43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1: Zoom, Rotate, Motion</a:t>
            </a:r>
            <a:endParaRPr lang="en-US" dirty="0"/>
          </a:p>
        </p:txBody>
      </p:sp>
      <p:pic>
        <p:nvPicPr>
          <p:cNvPr id="4" name="Demo 1 zoom rotate realtim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25487"/>
            <a:ext cx="9144000" cy="441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4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2: Satellite Info</a:t>
            </a:r>
            <a:endParaRPr lang="en-US" dirty="0"/>
          </a:p>
        </p:txBody>
      </p:sp>
      <p:pic>
        <p:nvPicPr>
          <p:cNvPr id="4" name="Demo 2 satellite inf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06437"/>
            <a:ext cx="9144000" cy="443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67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3: Globe, Satellite pickers</a:t>
            </a:r>
            <a:endParaRPr lang="en-US" dirty="0"/>
          </a:p>
        </p:txBody>
      </p:sp>
      <p:pic>
        <p:nvPicPr>
          <p:cNvPr id="4" name="Demo 3 globe, projection, sat pick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35013"/>
            <a:ext cx="9144000" cy="440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21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57250"/>
          </a:xfrm>
        </p:spPr>
        <p:txBody>
          <a:bodyPr/>
          <a:lstStyle/>
          <a:p>
            <a:r>
              <a:rPr lang="en-US" dirty="0" smtClean="0"/>
              <a:t>Demo 4: Space Junk</a:t>
            </a:r>
            <a:endParaRPr lang="en-US" dirty="0"/>
          </a:p>
        </p:txBody>
      </p:sp>
      <p:pic>
        <p:nvPicPr>
          <p:cNvPr id="4" name="Demo 4 Fengyun debris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00087"/>
            <a:ext cx="9144000" cy="444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6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tle teaser CR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8"/>
            <a:ext cx="9144000" cy="473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9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en-US" dirty="0" smtClean="0"/>
              <a:t>1.0: Missing and </a:t>
            </a:r>
            <a:r>
              <a:rPr lang="en-US" dirty="0" err="1" smtClean="0"/>
              <a:t>Mis</a:t>
            </a:r>
            <a:r>
              <a:rPr lang="en-US" dirty="0" smtClean="0"/>
              <a:t>-Features</a:t>
            </a:r>
            <a:endParaRPr lang="en-US" dirty="0"/>
          </a:p>
        </p:txBody>
      </p:sp>
      <p:pic>
        <p:nvPicPr>
          <p:cNvPr id="12" name="Picture 11" descr="imgres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598" y="1502066"/>
            <a:ext cx="6077723" cy="2637839"/>
          </a:xfrm>
          <a:prstGeom prst="rect">
            <a:avLst/>
          </a:prstGeom>
        </p:spPr>
      </p:pic>
      <p:pic>
        <p:nvPicPr>
          <p:cNvPr id="13" name="Picture 12" descr="CRRES bad mat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62" y="1502066"/>
            <a:ext cx="2596101" cy="26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38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Shout-outs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9182" y="2094391"/>
            <a:ext cx="65069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Josh Finnie, Colleen Kaiser, Jenny Mottar: code, UI, UX, graphics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AGI, Cesium community: awesome virtual globe and map engine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Ruth Netting: NASA SMD support and encouragement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NASA, SXSW: allowing me to debut iSat here</a:t>
            </a:r>
          </a:p>
        </p:txBody>
      </p:sp>
    </p:spTree>
    <p:extLst>
      <p:ext uri="{BB962C8B-B14F-4D97-AF65-F5344CB8AC3E}">
        <p14:creationId xmlns:p14="http://schemas.microsoft.com/office/powerpoint/2010/main" val="3279962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with it!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506603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Courier"/>
                <a:cs typeface="Courier"/>
              </a:rPr>
              <a:t>http://</a:t>
            </a:r>
            <a:r>
              <a:rPr lang="en-US" sz="3600" dirty="0" err="1" smtClean="0">
                <a:latin typeface="Courier"/>
                <a:cs typeface="Courier"/>
              </a:rPr>
              <a:t>science.nasa.gov</a:t>
            </a:r>
            <a:r>
              <a:rPr lang="en-US" sz="3600" dirty="0" smtClean="0">
                <a:latin typeface="Courier"/>
                <a:cs typeface="Courier"/>
              </a:rPr>
              <a:t>/iSat</a:t>
            </a:r>
            <a:endParaRPr lang="en-US" sz="3600" dirty="0">
              <a:latin typeface="Courier"/>
              <a:cs typeface="Courier"/>
            </a:endParaRPr>
          </a:p>
        </p:txBody>
      </p:sp>
      <p:pic>
        <p:nvPicPr>
          <p:cNvPr id="4" name="Picture 3" descr="qrcode.1178666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861" y="966603"/>
            <a:ext cx="2540000" cy="254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417078"/>
            <a:ext cx="254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7CFF00"/>
                </a:solidFill>
              </a:rPr>
              <a:t>@shentonfreude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2671" y="4417078"/>
            <a:ext cx="3434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7CFF00"/>
                </a:solidFill>
              </a:rPr>
              <a:t>c</a:t>
            </a:r>
            <a:r>
              <a:rPr lang="en-US" sz="2400" dirty="0" err="1" smtClean="0">
                <a:solidFill>
                  <a:srgbClr val="7CFF00"/>
                </a:solidFill>
              </a:rPr>
              <a:t>hris.shenton@nasa.gov</a:t>
            </a:r>
            <a:endParaRPr lang="en-US" sz="2400" dirty="0">
              <a:solidFill>
                <a:srgbClr val="7C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426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1990s: Patrick Meyer</a:t>
            </a:r>
            <a:endParaRPr lang="en-US" dirty="0"/>
          </a:p>
        </p:txBody>
      </p:sp>
      <p:pic>
        <p:nvPicPr>
          <p:cNvPr id="4" name="Picture 3" descr="marshall-space-flight-center-2ff91a50b7589429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34" y="927197"/>
            <a:ext cx="6284561" cy="421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1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-Track 3D 1998 logo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074" y="2243868"/>
            <a:ext cx="3623291" cy="1775413"/>
          </a:xfrm>
          <a:prstGeom prst="rect">
            <a:avLst/>
          </a:prstGeom>
        </p:spPr>
      </p:pic>
      <p:pic>
        <p:nvPicPr>
          <p:cNvPr id="3" name="Picture 2" descr="J-Track 1997 sample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0" y="2049571"/>
            <a:ext cx="3058341" cy="22747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0710" y="521200"/>
            <a:ext cx="23753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1997: J-Track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047007" y="550967"/>
            <a:ext cx="292860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1998: J-Track 3D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5389999" y="4324370"/>
            <a:ext cx="2515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Requires 166 MHz  CPU 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027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213" y="322358"/>
            <a:ext cx="283603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2010:</a:t>
            </a:r>
          </a:p>
          <a:p>
            <a:endParaRPr lang="en-US" sz="3200" dirty="0" smtClean="0"/>
          </a:p>
          <a:p>
            <a:r>
              <a:rPr lang="en-US" sz="3200" dirty="0" smtClean="0"/>
              <a:t>Combined</a:t>
            </a:r>
          </a:p>
          <a:p>
            <a:r>
              <a:rPr lang="en-US" sz="3200" dirty="0" err="1" smtClean="0"/>
              <a:t>Science@NASA</a:t>
            </a:r>
            <a:r>
              <a:rPr lang="en-US" sz="3200" dirty="0" smtClean="0"/>
              <a:t>,</a:t>
            </a:r>
          </a:p>
          <a:p>
            <a:r>
              <a:rPr lang="en-US" sz="3200" dirty="0" smtClean="0"/>
              <a:t>NASAscience</a:t>
            </a:r>
          </a:p>
          <a:p>
            <a:endParaRPr lang="en-US" sz="3200" dirty="0" smtClean="0"/>
          </a:p>
          <a:p>
            <a:r>
              <a:rPr lang="en-US" sz="3200" dirty="0" smtClean="0"/>
              <a:t>Lost</a:t>
            </a:r>
            <a:br>
              <a:rPr lang="en-US" sz="3200" dirty="0" smtClean="0"/>
            </a:br>
            <a:r>
              <a:rPr lang="en-US" sz="3200" dirty="0" smtClean="0"/>
              <a:t>J-Track 3D</a:t>
            </a:r>
          </a:p>
          <a:p>
            <a:r>
              <a:rPr lang="en-US" sz="3200" dirty="0" smtClean="0"/>
              <a:t>:-(</a:t>
            </a:r>
            <a:endParaRPr lang="en-US" sz="3200" dirty="0"/>
          </a:p>
        </p:txBody>
      </p:sp>
      <p:pic>
        <p:nvPicPr>
          <p:cNvPr id="4" name="Picture 3" descr="Science@NAS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816" y="128992"/>
            <a:ext cx="5730968" cy="2083988"/>
          </a:xfrm>
          <a:prstGeom prst="rect">
            <a:avLst/>
          </a:prstGeom>
        </p:spPr>
      </p:pic>
      <p:pic>
        <p:nvPicPr>
          <p:cNvPr id="5" name="Picture 4" descr="NASAscience tal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816" y="2451292"/>
            <a:ext cx="5730968" cy="25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941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155" y="1916381"/>
            <a:ext cx="68337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atin typeface="Courier"/>
                <a:cs typeface="Courier"/>
              </a:rPr>
              <a:t>Error 404</a:t>
            </a:r>
            <a:endParaRPr lang="en-US" sz="9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5231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750" y="0"/>
            <a:ext cx="8948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2011 Resurrection of the Dead</a:t>
            </a:r>
            <a:endParaRPr lang="en-US" sz="3600" dirty="0"/>
          </a:p>
        </p:txBody>
      </p:sp>
      <p:pic>
        <p:nvPicPr>
          <p:cNvPr id="3" name="J-Track 3D POLA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77850"/>
            <a:ext cx="9144000" cy="456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10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Present</a:t>
            </a:r>
            <a:endParaRPr lang="en-US" dirty="0"/>
          </a:p>
        </p:txBody>
      </p:sp>
      <p:pic>
        <p:nvPicPr>
          <p:cNvPr id="4" name="Picture 3" descr="Java 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96" y="907129"/>
            <a:ext cx="1032910" cy="1330324"/>
          </a:xfrm>
          <a:prstGeom prst="rect">
            <a:avLst/>
          </a:prstGeom>
        </p:spPr>
      </p:pic>
      <p:pic>
        <p:nvPicPr>
          <p:cNvPr id="5" name="Picture 4" descr="Sun Oracle logo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251" y="1097866"/>
            <a:ext cx="2086913" cy="1296083"/>
          </a:xfrm>
          <a:prstGeom prst="rect">
            <a:avLst/>
          </a:prstGeom>
        </p:spPr>
      </p:pic>
      <p:pic>
        <p:nvPicPr>
          <p:cNvPr id="6" name="Picture 5" descr="DHS US-CE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96" y="3529833"/>
            <a:ext cx="7010400" cy="1478497"/>
          </a:xfrm>
          <a:prstGeom prst="rect">
            <a:avLst/>
          </a:prstGeom>
        </p:spPr>
      </p:pic>
      <p:pic>
        <p:nvPicPr>
          <p:cNvPr id="7" name="Picture 6" descr="Install Java plugin Chrom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96" y="2948940"/>
            <a:ext cx="7010400" cy="469900"/>
          </a:xfrm>
          <a:prstGeom prst="rect">
            <a:avLst/>
          </a:prstGeom>
        </p:spPr>
      </p:pic>
      <p:pic>
        <p:nvPicPr>
          <p:cNvPr id="8" name="Picture 7" descr="Apple-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006" y="907129"/>
            <a:ext cx="1215190" cy="148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84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09" y="206375"/>
            <a:ext cx="8375958" cy="1254544"/>
          </a:xfrm>
        </p:spPr>
        <p:txBody>
          <a:bodyPr/>
          <a:lstStyle/>
          <a:p>
            <a:r>
              <a:rPr lang="en-US" sz="4000" dirty="0" smtClean="0"/>
              <a:t>Simplified General Perturbation model,</a:t>
            </a:r>
            <a:br>
              <a:rPr lang="en-US" sz="4000" dirty="0" smtClean="0"/>
            </a:br>
            <a:r>
              <a:rPr lang="en-US" sz="4000" dirty="0" smtClean="0"/>
              <a:t>Two-Line Element sets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208353" y="2265193"/>
            <a:ext cx="8680681" cy="2800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accent2"/>
                </a:solidFill>
                <a:latin typeface="Courier New"/>
                <a:cs typeface="Courier New"/>
              </a:rPr>
              <a:t>CRRES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1 </a:t>
            </a:r>
            <a:r>
              <a:rPr lang="hr-HR" sz="1600" dirty="0" smtClean="0">
                <a:solidFill>
                  <a:schemeClr val="accent5"/>
                </a:solidFill>
                <a:latin typeface="Courier New"/>
                <a:cs typeface="Courier New"/>
              </a:rPr>
              <a:t>20712</a:t>
            </a:r>
            <a:r>
              <a:rPr lang="hr-HR" sz="1600" dirty="0" smtClean="0">
                <a:latin typeface="Courier New"/>
                <a:cs typeface="Courier New"/>
              </a:rPr>
              <a:t>U </a:t>
            </a:r>
            <a:r>
              <a:rPr lang="hr-HR" sz="1600" dirty="0" smtClean="0">
                <a:solidFill>
                  <a:schemeClr val="accent3"/>
                </a:solidFill>
                <a:latin typeface="Courier New"/>
                <a:cs typeface="Courier New"/>
              </a:rPr>
              <a:t>90065A</a:t>
            </a:r>
            <a:r>
              <a:rPr lang="hr-HR" sz="1600" dirty="0" smtClean="0">
                <a:latin typeface="Courier New"/>
                <a:cs typeface="Courier New"/>
              </a:rPr>
              <a:t>   </a:t>
            </a:r>
            <a:r>
              <a:rPr lang="hr-HR" sz="1600" dirty="0" smtClean="0">
                <a:solidFill>
                  <a:srgbClr val="FFFF00"/>
                </a:solidFill>
                <a:latin typeface="Courier New"/>
                <a:cs typeface="Courier New"/>
              </a:rPr>
              <a:t>13</a:t>
            </a:r>
            <a:r>
              <a:rPr lang="hr-HR" sz="1600" dirty="0" smtClean="0">
                <a:solidFill>
                  <a:srgbClr val="F79646"/>
                </a:solidFill>
                <a:latin typeface="Courier New"/>
                <a:cs typeface="Courier New"/>
              </a:rPr>
              <a:t>053.81213084</a:t>
            </a:r>
            <a:r>
              <a:rPr lang="hr-HR" sz="1600" dirty="0" smtClean="0">
                <a:latin typeface="Courier New"/>
                <a:cs typeface="Courier New"/>
              </a:rPr>
              <a:t>  .00000438  00000-0  19664-3 0  5890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2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20712</a:t>
            </a:r>
            <a:r>
              <a:rPr lang="hr-HR" sz="1600" dirty="0" smtClean="0">
                <a:latin typeface="Courier New"/>
                <a:cs typeface="Courier New"/>
              </a:rPr>
              <a:t> 017.6798 229.1652 7126906 030.1483 014.4748 </a:t>
            </a:r>
            <a:r>
              <a:rPr lang="hr-HR" sz="1600" dirty="0" smtClean="0">
                <a:solidFill>
                  <a:srgbClr val="FF80F6"/>
                </a:solidFill>
                <a:latin typeface="Courier New"/>
                <a:cs typeface="Courier New"/>
              </a:rPr>
              <a:t>02.43899184</a:t>
            </a:r>
            <a:r>
              <a:rPr lang="hr-HR" sz="1600" dirty="0" smtClean="0">
                <a:latin typeface="Courier New"/>
                <a:cs typeface="Courier New"/>
              </a:rPr>
              <a:t>189834</a:t>
            </a:r>
          </a:p>
          <a:p>
            <a:endParaRPr lang="hr-HR" sz="1600" dirty="0" smtClean="0">
              <a:solidFill>
                <a:srgbClr val="FF80F6"/>
              </a:solidFill>
              <a:latin typeface="Courier New"/>
              <a:cs typeface="Courier New"/>
            </a:endParaRPr>
          </a:p>
          <a:p>
            <a:r>
              <a:rPr lang="hr-HR" sz="1600" dirty="0" smtClean="0">
                <a:solidFill>
                  <a:srgbClr val="C0504D"/>
                </a:solidFill>
                <a:latin typeface="Courier New"/>
                <a:cs typeface="Courier New"/>
              </a:rPr>
              <a:t>LANDSAT 8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1 </a:t>
            </a:r>
            <a:r>
              <a:rPr lang="hr-HR" sz="1600" dirty="0" smtClean="0">
                <a:solidFill>
                  <a:schemeClr val="accent5"/>
                </a:solidFill>
                <a:latin typeface="Courier New"/>
                <a:cs typeface="Courier New"/>
              </a:rPr>
              <a:t>39084</a:t>
            </a:r>
            <a:r>
              <a:rPr lang="hr-HR" sz="1600" dirty="0" smtClean="0">
                <a:latin typeface="Courier New"/>
                <a:cs typeface="Courier New"/>
              </a:rPr>
              <a:t>U </a:t>
            </a:r>
            <a:r>
              <a:rPr lang="hr-HR" sz="1600" dirty="0" smtClean="0">
                <a:solidFill>
                  <a:schemeClr val="accent3"/>
                </a:solidFill>
                <a:latin typeface="Courier New"/>
                <a:cs typeface="Courier New"/>
              </a:rPr>
              <a:t>13008A</a:t>
            </a:r>
            <a:r>
              <a:rPr lang="hr-HR" sz="1600" dirty="0" smtClean="0">
                <a:latin typeface="Courier New"/>
                <a:cs typeface="Courier New"/>
              </a:rPr>
              <a:t>   </a:t>
            </a:r>
            <a:r>
              <a:rPr lang="hr-HR" sz="1600" dirty="0" smtClean="0">
                <a:solidFill>
                  <a:srgbClr val="FFFF00"/>
                </a:solidFill>
                <a:latin typeface="Courier New"/>
                <a:cs typeface="Courier New"/>
              </a:rPr>
              <a:t>13</a:t>
            </a:r>
            <a:r>
              <a:rPr lang="hr-HR" sz="1600" dirty="0" smtClean="0">
                <a:solidFill>
                  <a:schemeClr val="accent6"/>
                </a:solidFill>
                <a:latin typeface="Courier New"/>
                <a:cs typeface="Courier New"/>
              </a:rPr>
              <a:t>054.33548947</a:t>
            </a:r>
            <a:r>
              <a:rPr lang="hr-HR" sz="1600" dirty="0" smtClean="0">
                <a:latin typeface="Courier New"/>
                <a:cs typeface="Courier New"/>
              </a:rPr>
              <a:t> -.00001844  00000-0 -33542-3 0   251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2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39084</a:t>
            </a:r>
            <a:r>
              <a:rPr lang="hr-HR" sz="1600" dirty="0" smtClean="0">
                <a:latin typeface="Courier New"/>
                <a:cs typeface="Courier New"/>
              </a:rPr>
              <a:t>  98.2410 126.3160 0010813 255.2582 </a:t>
            </a:r>
            <a:r>
              <a:rPr lang="hr-HR" sz="1600" dirty="0" smtClean="0">
                <a:solidFill>
                  <a:srgbClr val="FFFFFF"/>
                </a:solidFill>
                <a:latin typeface="Courier New"/>
                <a:cs typeface="Courier New"/>
              </a:rPr>
              <a:t>104.7541</a:t>
            </a:r>
            <a:r>
              <a:rPr lang="hr-HR" sz="1600" dirty="0" smtClean="0">
                <a:latin typeface="Courier New"/>
                <a:cs typeface="Courier New"/>
              </a:rPr>
              <a:t> </a:t>
            </a:r>
            <a:r>
              <a:rPr lang="hr-HR" sz="1600" dirty="0" smtClean="0">
                <a:solidFill>
                  <a:srgbClr val="FF80F6"/>
                </a:solidFill>
                <a:latin typeface="Courier New"/>
                <a:cs typeface="Courier New"/>
              </a:rPr>
              <a:t>14.64913222</a:t>
            </a:r>
            <a:r>
              <a:rPr lang="hr-HR" sz="1600" dirty="0" smtClean="0">
                <a:latin typeface="Courier New"/>
                <a:cs typeface="Courier New"/>
              </a:rPr>
              <a:t>  1693</a:t>
            </a:r>
          </a:p>
          <a:p>
            <a:endParaRPr lang="hr-HR" sz="1600" dirty="0" smtClean="0">
              <a:latin typeface="Courier New"/>
              <a:cs typeface="Courier New"/>
            </a:endParaRPr>
          </a:p>
          <a:p>
            <a:r>
              <a:rPr lang="hr-HR" sz="1600" dirty="0" smtClean="0">
                <a:solidFill>
                  <a:srgbClr val="C0504D"/>
                </a:solidFill>
                <a:latin typeface="Courier New"/>
                <a:cs typeface="Courier New"/>
              </a:rPr>
              <a:t>ISS (ZARYA)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1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25544</a:t>
            </a:r>
            <a:r>
              <a:rPr lang="hr-HR" sz="1600" dirty="0" smtClean="0">
                <a:latin typeface="Courier New"/>
                <a:cs typeface="Courier New"/>
              </a:rPr>
              <a:t>U </a:t>
            </a:r>
            <a:r>
              <a:rPr lang="hr-HR" sz="1600" dirty="0" smtClean="0">
                <a:solidFill>
                  <a:srgbClr val="9BBB59"/>
                </a:solidFill>
                <a:latin typeface="Courier New"/>
                <a:cs typeface="Courier New"/>
              </a:rPr>
              <a:t>98067A</a:t>
            </a:r>
            <a:r>
              <a:rPr lang="hr-HR" sz="1600" dirty="0" smtClean="0">
                <a:latin typeface="Courier New"/>
                <a:cs typeface="Courier New"/>
              </a:rPr>
              <a:t>   </a:t>
            </a:r>
            <a:r>
              <a:rPr lang="hr-HR" sz="1600" dirty="0" smtClean="0">
                <a:solidFill>
                  <a:srgbClr val="FFFF00"/>
                </a:solidFill>
                <a:latin typeface="Courier New"/>
                <a:cs typeface="Courier New"/>
              </a:rPr>
              <a:t>13</a:t>
            </a:r>
            <a:r>
              <a:rPr lang="hr-HR" sz="1600" dirty="0" smtClean="0">
                <a:solidFill>
                  <a:schemeClr val="accent6"/>
                </a:solidFill>
                <a:latin typeface="Courier New"/>
                <a:cs typeface="Courier New"/>
              </a:rPr>
              <a:t>054.33198096</a:t>
            </a:r>
            <a:r>
              <a:rPr lang="hr-HR" sz="1600" dirty="0" smtClean="0">
                <a:latin typeface="Courier New"/>
                <a:cs typeface="Courier New"/>
              </a:rPr>
              <a:t>  .00043022  00000-0  69361-3 0  2781</a:t>
            </a:r>
          </a:p>
          <a:p>
            <a:r>
              <a:rPr lang="hr-HR" sz="1600" dirty="0" smtClean="0">
                <a:latin typeface="Courier New"/>
                <a:cs typeface="Courier New"/>
              </a:rPr>
              <a:t>2 </a:t>
            </a:r>
            <a:r>
              <a:rPr lang="hr-HR" sz="1600" dirty="0" smtClean="0">
                <a:solidFill>
                  <a:srgbClr val="4BACC6"/>
                </a:solidFill>
                <a:latin typeface="Courier New"/>
                <a:cs typeface="Courier New"/>
              </a:rPr>
              <a:t>25544</a:t>
            </a:r>
            <a:r>
              <a:rPr lang="hr-HR" sz="1600" dirty="0" smtClean="0">
                <a:latin typeface="Courier New"/>
                <a:cs typeface="Courier New"/>
              </a:rPr>
              <a:t>  51.6461 313.8194 0011796 301.9946 </a:t>
            </a:r>
            <a:r>
              <a:rPr lang="hr-HR" sz="1600" dirty="0" smtClean="0">
                <a:solidFill>
                  <a:srgbClr val="FFFFFF"/>
                </a:solidFill>
                <a:latin typeface="Courier New"/>
                <a:cs typeface="Courier New"/>
              </a:rPr>
              <a:t>162.4257</a:t>
            </a:r>
            <a:r>
              <a:rPr lang="hr-HR" sz="1600" dirty="0" smtClean="0">
                <a:latin typeface="Courier New"/>
                <a:cs typeface="Courier New"/>
              </a:rPr>
              <a:t> </a:t>
            </a:r>
            <a:r>
              <a:rPr lang="hr-HR" sz="1600" dirty="0" smtClean="0">
                <a:solidFill>
                  <a:srgbClr val="FF80F6"/>
                </a:solidFill>
                <a:latin typeface="Courier New"/>
                <a:cs typeface="Courier New"/>
              </a:rPr>
              <a:t>15.52412156</a:t>
            </a:r>
            <a:r>
              <a:rPr lang="hr-HR" sz="1600" dirty="0" smtClean="0">
                <a:latin typeface="Courier New"/>
                <a:cs typeface="Courier New"/>
              </a:rPr>
              <a:t>817027</a:t>
            </a:r>
          </a:p>
        </p:txBody>
      </p:sp>
    </p:spTree>
    <p:extLst>
      <p:ext uri="{BB962C8B-B14F-4D97-AF65-F5344CB8AC3E}">
        <p14:creationId xmlns:p14="http://schemas.microsoft.com/office/powerpoint/2010/main" val="98065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1440</TotalTime>
  <Words>1170</Words>
  <Application>Microsoft Macintosh PowerPoint</Application>
  <PresentationFormat>On-screen Show (16:9)</PresentationFormat>
  <Paragraphs>169</Paragraphs>
  <Slides>22</Slides>
  <Notes>21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Black</vt:lpstr>
      <vt:lpstr>PowerPoint Presentation</vt:lpstr>
      <vt:lpstr>PowerPoint Presentation</vt:lpstr>
      <vt:lpstr>1990s: Patrick Meyer</vt:lpstr>
      <vt:lpstr>PowerPoint Presentation</vt:lpstr>
      <vt:lpstr>PowerPoint Presentation</vt:lpstr>
      <vt:lpstr>PowerPoint Presentation</vt:lpstr>
      <vt:lpstr>PowerPoint Presentation</vt:lpstr>
      <vt:lpstr>The Present</vt:lpstr>
      <vt:lpstr>Simplified General Perturbation model, Two-Line Element sets</vt:lpstr>
      <vt:lpstr>Math’s hard, let’s go shopping!</vt:lpstr>
      <vt:lpstr>JavaScript is Fast Fast Enough??</vt:lpstr>
      <vt:lpstr>JavaScript implementation</vt:lpstr>
      <vt:lpstr>Visualization</vt:lpstr>
      <vt:lpstr>Compatibility: WebGL, JavaScript</vt:lpstr>
      <vt:lpstr>Demo</vt:lpstr>
      <vt:lpstr>Demo 1: Zoom, Rotate, Motion</vt:lpstr>
      <vt:lpstr>Demo 2: Satellite Info</vt:lpstr>
      <vt:lpstr>Demo 3: Globe, Satellite pickers</vt:lpstr>
      <vt:lpstr>Demo 4: Space Junk</vt:lpstr>
      <vt:lpstr>v1.0: Missing and Mis-Features</vt:lpstr>
      <vt:lpstr>Shout-outs</vt:lpstr>
      <vt:lpstr>Play with it!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shenton</dc:creator>
  <cp:lastModifiedBy>Chris Shenton</cp:lastModifiedBy>
  <cp:revision>51</cp:revision>
  <dcterms:created xsi:type="dcterms:W3CDTF">2013-02-23T16:03:48Z</dcterms:created>
  <dcterms:modified xsi:type="dcterms:W3CDTF">2013-02-25T05:03:43Z</dcterms:modified>
</cp:coreProperties>
</file>

<file path=docProps/thumbnail.jpeg>
</file>